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74" r:id="rId2"/>
    <p:sldId id="259" r:id="rId3"/>
    <p:sldId id="374" r:id="rId4"/>
    <p:sldId id="351" r:id="rId5"/>
    <p:sldId id="260" r:id="rId6"/>
    <p:sldId id="352" r:id="rId7"/>
    <p:sldId id="287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289" r:id="rId29"/>
    <p:sldId id="3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0"/>
    <p:restoredTop sz="94643"/>
  </p:normalViewPr>
  <p:slideViewPr>
    <p:cSldViewPr snapToGrid="0" snapToObjects="1">
      <p:cViewPr varScale="1">
        <p:scale>
          <a:sx n="135" d="100"/>
          <a:sy n="135" d="100"/>
        </p:scale>
        <p:origin x="1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0409-AA54-9F48-8656-95EBD0E16EFC}" type="datetimeFigureOut">
              <a:rPr lang="en-US" smtClean="0"/>
              <a:t>9/4/18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0FA80-1576-924F-8AFA-111A3237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7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81124"/>
          </a:xfrm>
        </p:spPr>
        <p:txBody>
          <a:bodyPr lIns="0" tIns="0" rIns="0" bIns="0" anchor="b">
            <a:normAutofit/>
          </a:bodyPr>
          <a:lstStyle>
            <a:lvl1pPr algn="ctr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49732"/>
            <a:ext cx="7772400" cy="333800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4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An Introduction to Selection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2"/>
            <a:ext cx="7772400" cy="293024"/>
          </a:xfrm>
        </p:spPr>
        <p:txBody>
          <a:bodyPr lIns="0" tIns="0" rIns="0" bIns="0" anchor="b" anchorCtr="0"/>
          <a:lstStyle>
            <a:lvl1pPr algn="ctr">
              <a:defRPr sz="800" b="1">
                <a:latin typeface="+mj-lt"/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FF1564-7A40-5B4B-9A24-3601B5A06E57}"/>
              </a:ext>
            </a:extLst>
          </p:cNvPr>
          <p:cNvCxnSpPr>
            <a:cxnSpLocks/>
          </p:cNvCxnSpPr>
          <p:nvPr userDrawn="1"/>
        </p:nvCxnSpPr>
        <p:spPr>
          <a:xfrm>
            <a:off x="0" y="265442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5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spcBef>
                <a:spcPts val="1200"/>
              </a:spcBef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C6E7765F-978A-F841-9637-D5ED7CD3A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1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6418554"/>
            <a:ext cx="5491162" cy="2257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5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rgbClr val="007580"/>
          </a:solidFill>
        </p:spPr>
        <p:txBody>
          <a:bodyPr vert="horz" lIns="548640" tIns="0" rIns="54864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3040"/>
            <a:ext cx="7886700" cy="47032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8554"/>
            <a:ext cx="3943350" cy="2257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8554"/>
            <a:ext cx="2057400" cy="2257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6E7765F-978A-F841-9637-D5ED7CD3A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7D390B-1F5F-A941-ADE7-FBFB07EB8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97"/>
          <a:stretch/>
        </p:blipFill>
        <p:spPr>
          <a:xfrm>
            <a:off x="886120" y="0"/>
            <a:ext cx="7315200" cy="64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6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1: Attracting and Generating Interest </a:t>
            </a:r>
            <a:r>
              <a:rPr lang="en-US" sz="1800" b="1" dirty="0">
                <a:latin typeface="+mj-lt"/>
              </a:rPr>
              <a:t>(cont.)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The recruiting message: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Recruit with a positive message or a realistic one which allows job seekers to opt out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Decide how much job information to give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For targeted recruiting:</a:t>
            </a:r>
          </a:p>
          <a:p>
            <a:pPr marL="1146175" indent="-225425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For applicants with high cognitive ability, describe job as </a:t>
            </a:r>
            <a:r>
              <a:rPr lang="en-US" i="1" dirty="0"/>
              <a:t>challenging</a:t>
            </a:r>
            <a:r>
              <a:rPr lang="en-US" dirty="0"/>
              <a:t>, </a:t>
            </a:r>
            <a:r>
              <a:rPr lang="en-US" i="1" dirty="0"/>
              <a:t>stimulating</a:t>
            </a:r>
            <a:r>
              <a:rPr lang="en-US" dirty="0"/>
              <a:t>, requiring </a:t>
            </a:r>
            <a:r>
              <a:rPr lang="en-US" i="1" dirty="0"/>
              <a:t>intelligence</a:t>
            </a:r>
            <a:r>
              <a:rPr lang="en-US" dirty="0"/>
              <a:t>, etc.</a:t>
            </a:r>
          </a:p>
          <a:p>
            <a:pPr marL="1146175" indent="-225425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For applicants high in conscientiousness, use </a:t>
            </a:r>
            <a:r>
              <a:rPr lang="en-US" i="1" dirty="0"/>
              <a:t>reliable</a:t>
            </a:r>
            <a:r>
              <a:rPr lang="en-US" dirty="0"/>
              <a:t>, </a:t>
            </a:r>
            <a:r>
              <a:rPr lang="en-US" i="1" dirty="0"/>
              <a:t>works hard</a:t>
            </a:r>
            <a:r>
              <a:rPr lang="en-US" dirty="0"/>
              <a:t>, </a:t>
            </a:r>
            <a:r>
              <a:rPr lang="en-US" i="1" dirty="0"/>
              <a:t>well-organized</a:t>
            </a:r>
            <a:r>
              <a:rPr lang="en-US" dirty="0"/>
              <a:t>, </a:t>
            </a:r>
            <a:r>
              <a:rPr lang="en-US" i="1" dirty="0"/>
              <a:t>self-disciplined</a:t>
            </a:r>
            <a:r>
              <a:rPr lang="en-US" dirty="0"/>
              <a:t>, etc.</a:t>
            </a:r>
          </a:p>
          <a:p>
            <a:pPr marL="1146175" indent="-225425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To attract conscientious racial minorities, use </a:t>
            </a:r>
            <a:r>
              <a:rPr lang="en-US" i="1" dirty="0"/>
              <a:t>innovative</a:t>
            </a:r>
            <a:r>
              <a:rPr lang="en-US" dirty="0"/>
              <a:t> and </a:t>
            </a:r>
            <a:r>
              <a:rPr lang="en-US" i="1" dirty="0"/>
              <a:t>progressive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78184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1: Attracting and Generating Interest </a:t>
            </a:r>
            <a:r>
              <a:rPr lang="en-US" sz="1800" b="1" dirty="0">
                <a:latin typeface="+mj-lt"/>
              </a:rPr>
              <a:t>(cont.)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Recruiting methods </a:t>
            </a:r>
            <a:r>
              <a:rPr lang="en-US" dirty="0"/>
              <a:t>– effectiveness of recruiting methods revolves around three issues: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sz="2000" dirty="0"/>
              <a:t>Media richness – multiple informational cues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sz="2000" dirty="0"/>
              <a:t>Media credibility – expertise and trustworthiness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sz="2000" dirty="0"/>
              <a:t>Degree of attention required during information processing – central processing requires more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dirty="0"/>
              <a:t>Importance of organizational reputation, PJ (person–job) fit and PO (person–organization) fit shift during the process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dirty="0"/>
              <a:t>Considerations when evaluating recruiting methods – employee referrals and walk-ins, use of more informal methods has potential to create disparate impact, magnitude of different methods tends to be relatively small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6761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1892C-2EEA-4B41-94E4-C7E7A31B8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32" y="1200326"/>
            <a:ext cx="5117535" cy="52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0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1: Attracting and Generating Interest </a:t>
            </a:r>
            <a:r>
              <a:rPr lang="en-US" sz="1800" b="1" dirty="0">
                <a:latin typeface="+mj-lt"/>
              </a:rPr>
              <a:t>(cont.)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Recruiting methods </a:t>
            </a:r>
            <a:r>
              <a:rPr lang="en-US" sz="1800" dirty="0"/>
              <a:t>(continued)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The takeaway point regarding recruitment methods is: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Use informal, personal recruitment methods in cases in which voluntary turnover is a problem during employees’ first two years of employment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However, a cautionary note: minorities use formal recruitment methods more frequently than informal ones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A related point: word-of-mouth information about jobs and employers also has been identified as an important source of recruits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24466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5C2409-6B72-CC4C-BF0A-17DB1E9F0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90" y="1397929"/>
            <a:ext cx="6270619" cy="47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1: Attracting and Generating Interest </a:t>
            </a:r>
            <a:r>
              <a:rPr lang="en-US" sz="1800" b="1" dirty="0">
                <a:latin typeface="+mj-lt"/>
              </a:rPr>
              <a:t>(cont.)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Recruiting methods </a:t>
            </a:r>
            <a:r>
              <a:rPr lang="en-US" sz="1800" dirty="0"/>
              <a:t>(continued)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Ways to use the Web for recruiting: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Posting jobs on a company’s home page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Posting jobs on websites devoted to job announcements – </a:t>
            </a:r>
            <a:r>
              <a:rPr lang="en-US" dirty="0" err="1"/>
              <a:t>GlassDoor</a:t>
            </a:r>
            <a:r>
              <a:rPr lang="en-US" dirty="0"/>
              <a:t>, Indeed, Monster, Vault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Posting links to a job advertisement on social networking sites – Twitter, Facebook, YouTube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Screening for applicants using available search options on business social networks – LinkedIn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78562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1: Attracting and Generating Interest </a:t>
            </a:r>
            <a:r>
              <a:rPr lang="en-US" sz="1800" b="1" dirty="0">
                <a:latin typeface="+mj-lt"/>
              </a:rPr>
              <a:t>(cont.)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Recruiting methods </a:t>
            </a:r>
            <a:r>
              <a:rPr lang="en-US" sz="1800" dirty="0"/>
              <a:t>(continued)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Ways to use the Web for recruiting – best results: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Use individuals – current and past employees – who know your organization and the job to refer applicants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Develop a recruiting website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Use employee testimonials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Find active candidates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Find passive candidates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Recruit passive job candidates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73044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1: Attracting and Generating Interest </a:t>
            </a:r>
            <a:r>
              <a:rPr lang="en-US" sz="1800" b="1" dirty="0">
                <a:latin typeface="+mj-lt"/>
              </a:rPr>
              <a:t>(cont.)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Recruiting methods </a:t>
            </a:r>
            <a:r>
              <a:rPr lang="en-US" sz="1800" dirty="0"/>
              <a:t>(continued)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Research indicates that 77 percent of employers recently reported using social networking sites to research job candidates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More than a third (35%) reported finding information that led them to not hire a candidate – professional image, company culture fit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May result in disparate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56401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2: Maintaining Applicant Interest</a:t>
            </a:r>
            <a:endParaRPr lang="en-US" sz="1800" b="1" dirty="0">
              <a:latin typeface="+mj-lt"/>
            </a:endParaRP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dirty="0"/>
              <a:t>The organization must manage three aspects of recruiting well:</a:t>
            </a:r>
            <a:endParaRPr lang="en-US" sz="1800" dirty="0"/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Recruiter has to be an effective administrator of this process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Two-way communication eases applicant anxiety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Think strategically about the information conveyed – applicants begin to transition from focusing on organizational reputation and attraction to fit with the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69095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2: Maintaining Applicant Interest</a:t>
            </a:r>
            <a:endParaRPr lang="en-US" sz="1800" b="1" dirty="0">
              <a:latin typeface="+mj-lt"/>
            </a:endParaRP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Applicant self-selection</a:t>
            </a:r>
            <a:endParaRPr lang="en-US" sz="1800" b="1" dirty="0"/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Applicant can decide to withdraw from further consideration – poor fit based on perceptions of job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Fit perceptions may be incorrect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Firm must present accurate fit information during recruiting process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Fairness of recruiting based on perceptions of:</a:t>
            </a:r>
          </a:p>
          <a:p>
            <a:pPr marL="1663700" indent="-290513">
              <a:spcBef>
                <a:spcPts val="600"/>
              </a:spcBef>
              <a:buSzPct val="95000"/>
              <a:buFont typeface="+mj-lt"/>
              <a:buAutoNum type="alphaLcParenR"/>
            </a:pPr>
            <a:r>
              <a:rPr lang="en-US" dirty="0"/>
              <a:t>Procedural justice – consistency of administration</a:t>
            </a:r>
          </a:p>
          <a:p>
            <a:pPr marL="1663700" indent="-290513">
              <a:spcBef>
                <a:spcPts val="600"/>
              </a:spcBef>
              <a:buSzPct val="95000"/>
              <a:buFont typeface="+mj-lt"/>
              <a:buAutoNum type="alphaLcParenR"/>
            </a:pPr>
            <a:r>
              <a:rPr lang="en-US" dirty="0"/>
              <a:t>Information justice – provision of (un)timely feedback</a:t>
            </a:r>
          </a:p>
          <a:p>
            <a:pPr marL="1663700" indent="-290513">
              <a:spcBef>
                <a:spcPts val="600"/>
              </a:spcBef>
              <a:buSzPct val="95000"/>
              <a:buFont typeface="+mj-lt"/>
              <a:buAutoNum type="alphaLcParenR"/>
            </a:pPr>
            <a:r>
              <a:rPr lang="en-US" dirty="0"/>
              <a:t>Interpersonal perceptions of justice – how recruiter treated the applicant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86762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00B3-2A7D-2849-9940-D8F169FA7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7261A-2016-554F-83F9-3BB5B8389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Recruitment of Applicants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7FF6E-08B0-6945-9234-1020EC84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56352"/>
            <a:ext cx="7772400" cy="293024"/>
          </a:xfrm>
        </p:spPr>
        <p:txBody>
          <a:bodyPr lIns="0" tIns="0" rIns="0" bIns="0" anchor="b" anchorCtr="0"/>
          <a:lstStyle>
            <a:lvl1pPr algn="ctr">
              <a:defRPr sz="800" b="1">
                <a:latin typeface="+mj-lt"/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12063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2: Maintaining Applicant Interest</a:t>
            </a:r>
            <a:endParaRPr lang="en-US" sz="1800" b="1" dirty="0">
              <a:latin typeface="+mj-lt"/>
            </a:endParaRP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Recruiter characteristics</a:t>
            </a:r>
            <a:endParaRPr lang="en-US" sz="1800" b="1" dirty="0"/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sz="1800" dirty="0"/>
              <a:t>Recruiters usually influence early opinions and behaviors of recruits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sz="1800" dirty="0"/>
              <a:t>Recruiters who have race and gender in common with applicants may have some influence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sz="1800" dirty="0"/>
              <a:t>Job and organization characteristics have a stronger influence on recruits than do recruiters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sz="1800" dirty="0"/>
              <a:t>Training of recruiters important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sz="1800" dirty="0"/>
              <a:t>Recruiters often seen as less trustworthy and credible than members of intended work group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sz="1800" dirty="0"/>
              <a:t>Recruiters perceived as competent, informed, trustworthy, warm, personable, concerned are regarded favorably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sz="1800" dirty="0"/>
              <a:t>Recruiters can have a strong, negative influence on applicants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sz="1800" dirty="0"/>
              <a:t>Recruiters vary in the way they mix recruitment and selection components of applicant interviews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67269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2: Maintaining Applicant Interest</a:t>
            </a:r>
            <a:endParaRPr lang="en-US" sz="1800" b="1" dirty="0">
              <a:latin typeface="+mj-lt"/>
            </a:endParaRP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The on-site visit also matters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Communicates more useful comprehensive information about the job, work group, organization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Details of the site visit that matter to the candidate: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sz="2000" dirty="0"/>
              <a:t>Likability of the employee hosting the visit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sz="2000" dirty="0"/>
              <a:t>Opportunity to meet high-level executives and interact with potential supervisor and coworkers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sz="2000" dirty="0"/>
              <a:t>Visit arrangements for a more effective site visit – hotel accommodations, well-organized schedule, being able to bring a spouse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46398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2: Maintaining Applicant Interest</a:t>
            </a:r>
            <a:endParaRPr lang="en-US" sz="1800" b="1" dirty="0">
              <a:latin typeface="+mj-lt"/>
            </a:endParaRP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Internal selection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Identifying pivotal jobs that are critical to the firm’s strategic goals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Multinational enterprises rely on expatriates to fill top job in overseas affiliates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Hiring interns – internship seen as a “working interview”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Internal recruitment nominated by a supervisor affected by: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sz="2000" dirty="0"/>
              <a:t>Whether supervisor is reluctant to lose a good employee to another department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sz="2000" dirty="0"/>
              <a:t>Whether supervisor sees value in establishing network across the firm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274569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3: Securing Offer Acceptance and </a:t>
            </a:r>
            <a:r>
              <a:rPr lang="en-US" b="1" dirty="0" err="1">
                <a:latin typeface="+mj-lt"/>
              </a:rPr>
              <a:t>Postoffer</a:t>
            </a:r>
            <a:r>
              <a:rPr lang="en-US" b="1" dirty="0">
                <a:latin typeface="+mj-lt"/>
              </a:rPr>
              <a:t> Closure</a:t>
            </a:r>
            <a:endParaRPr lang="en-US" sz="1800" b="1" dirty="0">
              <a:latin typeface="+mj-lt"/>
            </a:endParaRP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dirty="0"/>
              <a:t>Factors that may influence the applicant’s decision: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Research indicates that early in recruiting compensation (71%), organizational culture (63%), the work itself (52%), and benefits (52%) would be important factors in future job choice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After the offer was extended and accepted, these factors not as important as anticipated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Compensation before hire – 71%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Compensation after hire – 19%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35855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3: Securing Offer Acceptance and </a:t>
            </a:r>
            <a:r>
              <a:rPr lang="en-US" b="1" dirty="0" err="1">
                <a:latin typeface="+mj-lt"/>
              </a:rPr>
              <a:t>Postoffer</a:t>
            </a:r>
            <a:r>
              <a:rPr lang="en-US" b="1" dirty="0">
                <a:latin typeface="+mj-lt"/>
              </a:rPr>
              <a:t> Closure</a:t>
            </a:r>
            <a:endParaRPr lang="en-US" sz="1800" b="1" dirty="0">
              <a:latin typeface="+mj-lt"/>
            </a:endParaRP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Administration of recruitment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Proper administration of this complex process will significantly improve it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Prompt responses by the company to the applicant indicate that the company is efficient and a desirable place to work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Highly qualified applicants who have multiple job alternatives are most strongly affected by delays in communications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365846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3: Securing Offer Acceptance and </a:t>
            </a:r>
            <a:r>
              <a:rPr lang="en-US" b="1" dirty="0" err="1">
                <a:latin typeface="+mj-lt"/>
              </a:rPr>
              <a:t>Postoffer</a:t>
            </a:r>
            <a:r>
              <a:rPr lang="en-US" b="1" dirty="0">
                <a:latin typeface="+mj-lt"/>
              </a:rPr>
              <a:t> Closure</a:t>
            </a:r>
            <a:endParaRPr lang="en-US" sz="1800" b="1" dirty="0">
              <a:latin typeface="+mj-lt"/>
            </a:endParaRP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Technology’s role in recruiting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Using the Internet for recruiting improves speed, efficiency, and effectiveness, but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Legal issues – discrimination and invasion of privacy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Practical issues – sifting through a larger pool of applicants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Scientific issues – increase the number of highly qualified applicants</a:t>
            </a:r>
          </a:p>
          <a:p>
            <a:pPr marL="808038" indent="-177800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Organizations must present website content in an easily usable, interactive, yet engaging manner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796575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3: Securing Offer Acceptance and </a:t>
            </a:r>
            <a:r>
              <a:rPr lang="en-US" b="1" dirty="0" err="1">
                <a:latin typeface="+mj-lt"/>
              </a:rPr>
              <a:t>Postoffer</a:t>
            </a:r>
            <a:r>
              <a:rPr lang="en-US" b="1" dirty="0">
                <a:latin typeface="+mj-lt"/>
              </a:rPr>
              <a:t> Closure</a:t>
            </a:r>
            <a:endParaRPr lang="en-US" sz="1800" b="1" dirty="0">
              <a:latin typeface="+mj-lt"/>
            </a:endParaRP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Global recruiting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Two critical issues that are likely to affect global recruiting success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Cross-cultural differences and variations in socioeconomic conditions across regions</a:t>
            </a:r>
          </a:p>
          <a:p>
            <a:pPr marL="1260475" indent="-227013">
              <a:spcBef>
                <a:spcPts val="1200"/>
              </a:spcBef>
              <a:buSzPct val="95000"/>
              <a:buFont typeface="System Font Regular"/>
              <a:buChar char="–"/>
            </a:pPr>
            <a:r>
              <a:rPr lang="en-US" dirty="0"/>
              <a:t>Use of referral programs is much higher in some countries than in the U.S.</a:t>
            </a:r>
          </a:p>
          <a:p>
            <a:pPr marL="808038" indent="-177800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Which recruiting method is more frequently used differs for blue-collar jobs versus white-collar jobs – again, these practices can differ country to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831531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3: Securing Offer Acceptance and </a:t>
            </a:r>
            <a:r>
              <a:rPr lang="en-US" b="1" dirty="0" err="1">
                <a:latin typeface="+mj-lt"/>
              </a:rPr>
              <a:t>Postoffer</a:t>
            </a:r>
            <a:r>
              <a:rPr lang="en-US" b="1" dirty="0">
                <a:latin typeface="+mj-lt"/>
              </a:rPr>
              <a:t> Closure</a:t>
            </a:r>
            <a:endParaRPr lang="en-US" sz="1800" b="1" dirty="0">
              <a:latin typeface="+mj-lt"/>
            </a:endParaRP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Recruiting metrics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The last part of recruiting is to determine the results of recruiting – the number of people who applied, their skill levels, their diversity, the time it took to hire recruits, how many actually became employed. Several metrics suggested:</a:t>
            </a:r>
          </a:p>
          <a:p>
            <a:pPr marL="1260475" indent="-227013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New employee job performance</a:t>
            </a:r>
          </a:p>
          <a:p>
            <a:pPr marL="1260475" indent="-227013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New employee turnover</a:t>
            </a:r>
          </a:p>
          <a:p>
            <a:pPr marL="1260475" indent="-227013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New hire failure rate</a:t>
            </a:r>
          </a:p>
          <a:p>
            <a:pPr marL="1260475" indent="-227013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Manager satisfaction with new employees</a:t>
            </a:r>
          </a:p>
          <a:p>
            <a:pPr marL="1260475" indent="-227013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New employee training success</a:t>
            </a:r>
          </a:p>
          <a:p>
            <a:pPr marL="1260475" indent="-227013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Cost per hire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687276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Recommendations for </a:t>
            </a:r>
            <a:br>
              <a:rPr lang="en-US" dirty="0"/>
            </a:br>
            <a:r>
              <a:rPr lang="en-US" dirty="0"/>
              <a:t>Enhancing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0513" indent="-284163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Carefully consider the sometimes-competing objectives of attracting versus selecting job seekers</a:t>
            </a:r>
          </a:p>
          <a:p>
            <a:pPr marL="290513" indent="-284163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Identify specific objectives of a recruitment program</a:t>
            </a:r>
          </a:p>
          <a:p>
            <a:pPr marL="290513" indent="-284163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Formulate a specific strategy for accomplishing recruitment program objectives</a:t>
            </a:r>
          </a:p>
          <a:p>
            <a:pPr marL="290513" indent="-284163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Ensure that recruitment screens reflect the desired job-related characteristics of candidates</a:t>
            </a:r>
          </a:p>
          <a:p>
            <a:pPr marL="290513" indent="-284163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Identify who represents the potential applicant population</a:t>
            </a:r>
          </a:p>
          <a:p>
            <a:pPr marL="290513" indent="-284163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Use targeted recruitment to identify underrepresented protected groups</a:t>
            </a:r>
          </a:p>
          <a:p>
            <a:pPr marL="290513" indent="-284163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Develop a recruitment website that is attractive, easy to navigate</a:t>
            </a:r>
          </a:p>
          <a:p>
            <a:pPr marL="290513" indent="-284163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For organizations using websites and who receive large numbers of résumés, consider using résumé screening and tracking software</a:t>
            </a:r>
          </a:p>
          <a:p>
            <a:pPr marL="290513" indent="-284163"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Evaluate an organization’s image being communicated by recruitment and related 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814369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Recommendations for </a:t>
            </a:r>
            <a:br>
              <a:rPr lang="en-US" dirty="0"/>
            </a:br>
            <a:r>
              <a:rPr lang="en-US" dirty="0"/>
              <a:t>Enhancing Recruitment </a:t>
            </a:r>
            <a:r>
              <a:rPr lang="en-US" sz="2400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3225" indent="-396875">
              <a:spcBef>
                <a:spcPts val="600"/>
              </a:spcBef>
              <a:buSzPct val="95000"/>
              <a:buFont typeface="+mj-lt"/>
              <a:buAutoNum type="arabicPeriod" startAt="10"/>
            </a:pPr>
            <a:r>
              <a:rPr lang="en-US" sz="2000" dirty="0"/>
              <a:t>Consider using recruitment websites for organizations searching for employees</a:t>
            </a:r>
          </a:p>
          <a:p>
            <a:pPr marL="403225" indent="-396875">
              <a:spcBef>
                <a:spcPts val="600"/>
              </a:spcBef>
              <a:buSzPct val="95000"/>
              <a:buFont typeface="+mj-lt"/>
              <a:buAutoNum type="arabicPeriod" startAt="10"/>
            </a:pPr>
            <a:r>
              <a:rPr lang="en-US" sz="2000" dirty="0"/>
              <a:t>Recognized that all your employees are “recruiters” – encourage referrals of potential applicants</a:t>
            </a:r>
          </a:p>
          <a:p>
            <a:pPr marL="403225" indent="-396875">
              <a:spcBef>
                <a:spcPts val="600"/>
              </a:spcBef>
              <a:buSzPct val="95000"/>
              <a:buFont typeface="+mj-lt"/>
              <a:buAutoNum type="arabicPeriod" startAt="10"/>
            </a:pPr>
            <a:r>
              <a:rPr lang="en-US" sz="2000" dirty="0"/>
              <a:t>Select recruiters who can play an important role in attracting initial interest in organizations on characteristics associated with dealing with people</a:t>
            </a:r>
          </a:p>
          <a:p>
            <a:pPr marL="403225" indent="-396875">
              <a:spcBef>
                <a:spcPts val="600"/>
              </a:spcBef>
              <a:buSzPct val="95000"/>
              <a:buFont typeface="+mj-lt"/>
              <a:buAutoNum type="arabicPeriod" startAt="10"/>
            </a:pPr>
            <a:r>
              <a:rPr lang="en-US" sz="2000" dirty="0"/>
              <a:t>Use technology to aid in recruiting, but use more personal means of communications to contact applicants</a:t>
            </a:r>
          </a:p>
          <a:p>
            <a:pPr marL="403225" indent="-396875">
              <a:spcBef>
                <a:spcPts val="600"/>
              </a:spcBef>
              <a:buSzPct val="95000"/>
              <a:buFont typeface="+mj-lt"/>
              <a:buAutoNum type="arabicPeriod" startAt="10"/>
            </a:pPr>
            <a:r>
              <a:rPr lang="en-US" sz="2000" dirty="0"/>
              <a:t>Use RJPs (realistic job previews) – positive results more likely to occur</a:t>
            </a:r>
          </a:p>
          <a:p>
            <a:pPr marL="403225" indent="-396875">
              <a:spcBef>
                <a:spcPts val="600"/>
              </a:spcBef>
              <a:buSzPct val="95000"/>
              <a:buFont typeface="+mj-lt"/>
              <a:buAutoNum type="arabicPeriod" startAt="10"/>
            </a:pPr>
            <a:r>
              <a:rPr lang="en-US" sz="2000" dirty="0"/>
              <a:t>Use metrics and other measures to evaluate recruitment programs and identify “what works”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14154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DF0B-7CB8-EB49-BA01-1FC8D912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2038-98C8-6A4B-B33F-BDEE89CD0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0513" indent="-290513">
              <a:buSzPct val="95000"/>
              <a:buFont typeface="+mj-lt"/>
              <a:buAutoNum type="arabicPeriod"/>
            </a:pPr>
            <a:r>
              <a:rPr lang="en-US" dirty="0"/>
              <a:t>Understand the three key stages of recruiting.</a:t>
            </a:r>
          </a:p>
          <a:p>
            <a:pPr marL="290513" indent="-290513">
              <a:buSzPct val="95000"/>
              <a:buFont typeface="+mj-lt"/>
              <a:buAutoNum type="arabicPeriod"/>
            </a:pPr>
            <a:r>
              <a:rPr lang="en-US" dirty="0"/>
              <a:t>Know what sources and information influence applicant choices at each stage.</a:t>
            </a:r>
          </a:p>
          <a:p>
            <a:pPr marL="290513" indent="-290513">
              <a:buSzPct val="95000"/>
              <a:buFont typeface="+mj-lt"/>
              <a:buAutoNum type="arabicPeriod"/>
            </a:pPr>
            <a:r>
              <a:rPr lang="en-US" dirty="0"/>
              <a:t>Recognize differences across candidate “type,” such as college graduates, employed (passive) job candidates, and nontraditional workers (women, minorities, disabled, veterans, older candidates).</a:t>
            </a:r>
          </a:p>
          <a:p>
            <a:pPr marL="290513" indent="-290513">
              <a:buSzPct val="95000"/>
              <a:buFont typeface="+mj-lt"/>
              <a:buAutoNum type="arabicPeriod"/>
            </a:pPr>
            <a:r>
              <a:rPr lang="en-US" dirty="0"/>
              <a:t>Understand how technology and globalization impact recruiting.</a:t>
            </a:r>
          </a:p>
          <a:p>
            <a:pPr marL="290513" indent="-290513">
              <a:buSzPct val="95000"/>
              <a:buFont typeface="+mj-lt"/>
              <a:buAutoNum type="arabicPeriod"/>
            </a:pPr>
            <a:r>
              <a:rPr lang="en-US" dirty="0"/>
              <a:t>Recognize the impact the applicant pool (size, quality) has on the quality of selection decision.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6792D-B178-B340-B6CF-4F43F5E4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223D1B-2CEF-3443-B583-8EDE87CE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90953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of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Recruitment is a distinctive process that is separate from, but parallel to, the selection process</a:t>
            </a:r>
          </a:p>
          <a:p>
            <a:r>
              <a:rPr lang="en-US" dirty="0"/>
              <a:t>The more successful the recruiting process, the more the firm benefits from rigorous selection – larger applicant pool</a:t>
            </a:r>
          </a:p>
          <a:p>
            <a:r>
              <a:rPr lang="en-US" dirty="0"/>
              <a:t>Recruitment critical to the organization because success of a company closely related to the quality of its workforce</a:t>
            </a:r>
          </a:p>
          <a:p>
            <a:r>
              <a:rPr lang="en-US" dirty="0"/>
              <a:t>This chapter covers the best recruiting methods, use of new technologies – Internet, social media, key </a:t>
            </a:r>
            <a:r>
              <a:rPr lang="en-US" dirty="0" err="1"/>
              <a:t>prehire</a:t>
            </a:r>
            <a:r>
              <a:rPr lang="en-US" dirty="0"/>
              <a:t> applicant reactions and attitudes</a:t>
            </a:r>
          </a:p>
          <a:p>
            <a:r>
              <a:rPr lang="en-US" dirty="0"/>
              <a:t>This chapter primarily focuses on external recruiting – requires generating interest when bringing a job opening to the attention of potential applicants not currently working for the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81801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recruitment process proceeds through a few well-defined sequential stages:</a:t>
            </a:r>
          </a:p>
          <a:p>
            <a:pPr marL="742950" indent="-282575">
              <a:buSzPct val="95000"/>
              <a:buFont typeface="+mj-lt"/>
              <a:buAutoNum type="arabicPeriod"/>
            </a:pPr>
            <a:r>
              <a:rPr lang="en-US" dirty="0"/>
              <a:t>Attracting and capturing the interest of potential applicants</a:t>
            </a:r>
          </a:p>
          <a:p>
            <a:pPr marL="742950" indent="-282575">
              <a:buSzPct val="95000"/>
              <a:buFont typeface="+mj-lt"/>
              <a:buAutoNum type="arabicPeriod"/>
            </a:pPr>
            <a:r>
              <a:rPr lang="en-US" dirty="0"/>
              <a:t>Maintaining applicant interest</a:t>
            </a:r>
          </a:p>
          <a:p>
            <a:pPr marL="742950" indent="-282575">
              <a:buSzPct val="95000"/>
              <a:buFont typeface="+mj-lt"/>
              <a:buAutoNum type="arabicPeriod"/>
            </a:pPr>
            <a:r>
              <a:rPr lang="en-US" dirty="0"/>
              <a:t>The organization’s decision to extend a job offer and </a:t>
            </a:r>
            <a:r>
              <a:rPr lang="en-US" dirty="0" err="1"/>
              <a:t>postoffer</a:t>
            </a:r>
            <a:r>
              <a:rPr lang="en-US" dirty="0"/>
              <a:t> closure</a:t>
            </a:r>
          </a:p>
          <a:p>
            <a:r>
              <a:rPr lang="en-US" dirty="0"/>
              <a:t>The model recognizes the shifting contextual factors and applicant perceptions of organizational activities across these stages.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84521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EBDA3-2B90-7049-B246-EE3E13A37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83681" y="30795"/>
            <a:ext cx="4376637" cy="74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6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1: Attracting and Generating Interest</a:t>
            </a:r>
          </a:p>
          <a:p>
            <a:pPr marL="460375" indent="-225425">
              <a:spcBef>
                <a:spcPts val="1200"/>
              </a:spcBef>
            </a:pPr>
            <a:r>
              <a:rPr lang="en-US" dirty="0"/>
              <a:t>Stage 1 involves a number of key organizational decisions:</a:t>
            </a:r>
          </a:p>
          <a:p>
            <a:pPr marL="808038" indent="-234950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Establish its recruitment objectives – number of acceptable applicants, meeting the organization’s legal and social obligations, increasing the success rate of the process</a:t>
            </a:r>
          </a:p>
          <a:p>
            <a:pPr marL="808038" indent="-234950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Strategic decisions for reaching objectives – type of applicants to pursue, target applicants broadly or focus on person-to-person methods, message orientation</a:t>
            </a:r>
          </a:p>
          <a:p>
            <a:pPr marL="808038" indent="-234950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Create a level of attraction for applicants to consider the firm’s job opening – organizational reputation, organizational size and age, profitability, life cycle of firm and industry, product awareness, location, organizational social relationships, “celebrity effects’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51460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1: Attracting and Generating Interest </a:t>
            </a:r>
            <a:r>
              <a:rPr lang="en-US" sz="1800" b="1" dirty="0">
                <a:latin typeface="+mj-lt"/>
              </a:rPr>
              <a:t>(cont.)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dirty="0"/>
              <a:t>Applicant attraction also affected by job seekers’ desires, values, self-image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dirty="0"/>
              <a:t>Experienced workers react differently than undergraduate college students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dirty="0"/>
              <a:t>Persuasion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Does the applicant pay attention?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Does the applicant understand the message?</a:t>
            </a:r>
          </a:p>
          <a:p>
            <a:pPr marL="808038" indent="-225425">
              <a:spcBef>
                <a:spcPts val="6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Does it lead to relevant behavior change so that the applicant applies for the job?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58315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the Recruitment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Stage 1: Attracting and Generating Interest </a:t>
            </a:r>
            <a:r>
              <a:rPr lang="en-US" sz="1800" b="1" dirty="0">
                <a:latin typeface="+mj-lt"/>
              </a:rPr>
              <a:t>(cont.)</a:t>
            </a:r>
          </a:p>
          <a:p>
            <a:pPr marL="460375" indent="-225425">
              <a:spcBef>
                <a:spcPts val="1200"/>
              </a:spcBef>
              <a:buSzPct val="95000"/>
            </a:pPr>
            <a:r>
              <a:rPr lang="en-US" b="1" dirty="0"/>
              <a:t>Targeting strategies: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Types of individuals willing to apply or accept a position if offered – certain demographic groups or those with certain psychological characteristics</a:t>
            </a:r>
          </a:p>
          <a:p>
            <a:pPr marL="808038" indent="-225425">
              <a:spcBef>
                <a:spcPts val="1200"/>
              </a:spcBef>
              <a:buSzPct val="95000"/>
              <a:buFont typeface="Wingdings" pitchFamily="2" charset="2"/>
              <a:buChar char="§"/>
            </a:pPr>
            <a:r>
              <a:rPr lang="en-US" dirty="0"/>
              <a:t>Recruit broadly or to uniquely qualified people</a:t>
            </a:r>
          </a:p>
          <a:p>
            <a:pPr marL="1146175" indent="-225425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Experienced workers?</a:t>
            </a:r>
          </a:p>
          <a:p>
            <a:pPr marL="1146175" indent="-225425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College students?</a:t>
            </a:r>
          </a:p>
          <a:p>
            <a:pPr marL="1146175" indent="-225425">
              <a:spcBef>
                <a:spcPts val="600"/>
              </a:spcBef>
              <a:buSzPct val="95000"/>
              <a:buFont typeface="System Font Regular"/>
              <a:buChar char="–"/>
            </a:pPr>
            <a:r>
              <a:rPr lang="en-US" dirty="0"/>
              <a:t>Passive candidates?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08852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</TotalTime>
  <Words>2315</Words>
  <Application>Microsoft Macintosh PowerPoint</Application>
  <PresentationFormat>On-screen Show (4:3)</PresentationFormat>
  <Paragraphs>247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System Font Regular</vt:lpstr>
      <vt:lpstr>Times New Roman</vt:lpstr>
      <vt:lpstr>Wingdings</vt:lpstr>
      <vt:lpstr>Office Theme</vt:lpstr>
      <vt:lpstr>PowerPoint Presentation</vt:lpstr>
      <vt:lpstr>CHAPTER 5</vt:lpstr>
      <vt:lpstr>Learning Objectives</vt:lpstr>
      <vt:lpstr>Recruitment of Applicants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A Model of the Recruitment Process</vt:lpstr>
      <vt:lpstr>Summary Recommendations for  Enhancing Recruitment</vt:lpstr>
      <vt:lpstr>Summary Recommendations for  Enhancing Recruitment (cont.)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81</cp:revision>
  <dcterms:created xsi:type="dcterms:W3CDTF">2018-08-23T16:39:34Z</dcterms:created>
  <dcterms:modified xsi:type="dcterms:W3CDTF">2018-09-04T19:10:44Z</dcterms:modified>
</cp:coreProperties>
</file>